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5" d="100"/>
          <a:sy n="95" d="100"/>
        </p:scale>
        <p:origin x="-44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D6F066E8-FF6B-42FA-9605-1EA5B154A125}" type="datetimeFigureOut">
              <a:rPr lang="en-US" smtClean="0"/>
              <a:pPr/>
              <a:t>5/13/2010</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A5D7670-0EF9-4F15-993B-D7F7892A9F1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6F066E8-FF6B-42FA-9605-1EA5B154A125}" type="datetimeFigureOut">
              <a:rPr lang="en-US" smtClean="0"/>
              <a:pPr/>
              <a:t>5/13/2010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A5D7670-0EF9-4F15-993B-D7F7892A9F1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D6F066E8-FF6B-42FA-9605-1EA5B154A125}" type="datetimeFigureOut">
              <a:rPr lang="en-US" smtClean="0"/>
              <a:pPr/>
              <a:t>5/13/2010</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A5D7670-0EF9-4F15-993B-D7F7892A9F1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6F066E8-FF6B-42FA-9605-1EA5B154A125}" type="datetimeFigureOut">
              <a:rPr lang="en-US" smtClean="0"/>
              <a:pPr/>
              <a:t>5/13/2010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A5D7670-0EF9-4F15-993B-D7F7892A9F1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D6F066E8-FF6B-42FA-9605-1EA5B154A125}" type="datetimeFigureOut">
              <a:rPr lang="en-US" smtClean="0"/>
              <a:pPr/>
              <a:t>5/13/2010</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DA5D7670-0EF9-4F15-993B-D7F7892A9F1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6F066E8-FF6B-42FA-9605-1EA5B154A125}" type="datetimeFigureOut">
              <a:rPr lang="en-US" smtClean="0"/>
              <a:pPr/>
              <a:t>5/13/2010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A5D7670-0EF9-4F15-993B-D7F7892A9F1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6F066E8-FF6B-42FA-9605-1EA5B154A125}" type="datetimeFigureOut">
              <a:rPr lang="en-US" smtClean="0"/>
              <a:pPr/>
              <a:t>5/13/2010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A5D7670-0EF9-4F15-993B-D7F7892A9F1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6F066E8-FF6B-42FA-9605-1EA5B154A125}" type="datetimeFigureOut">
              <a:rPr lang="en-US" smtClean="0"/>
              <a:pPr/>
              <a:t>5/13/2010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A5D7670-0EF9-4F15-993B-D7F7892A9F1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D6F066E8-FF6B-42FA-9605-1EA5B154A125}" type="datetimeFigureOut">
              <a:rPr lang="en-US" smtClean="0"/>
              <a:pPr/>
              <a:t>5/13/2010</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DA5D7670-0EF9-4F15-993B-D7F7892A9F1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6F066E8-FF6B-42FA-9605-1EA5B154A125}" type="datetimeFigureOut">
              <a:rPr lang="en-US" smtClean="0"/>
              <a:pPr/>
              <a:t>5/13/2010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A5D7670-0EF9-4F15-993B-D7F7892A9F1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D6F066E8-FF6B-42FA-9605-1EA5B154A125}" type="datetimeFigureOut">
              <a:rPr lang="en-US" smtClean="0"/>
              <a:pPr/>
              <a:t>5/13/2010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A5D7670-0EF9-4F15-993B-D7F7892A9F1B}"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D6F066E8-FF6B-42FA-9605-1EA5B154A125}" type="datetimeFigureOut">
              <a:rPr lang="en-US" smtClean="0"/>
              <a:pPr/>
              <a:t>5/13/2010</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A5D7670-0EF9-4F15-993B-D7F7892A9F1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6868" y="1828800"/>
            <a:ext cx="5105400" cy="1572768"/>
          </a:xfrm>
        </p:spPr>
        <p:txBody>
          <a:bodyPr/>
          <a:lstStyle/>
          <a:p>
            <a:r>
              <a:rPr lang="en-US" sz="7200" dirty="0" smtClean="0"/>
              <a:t>CHAPTER 8</a:t>
            </a:r>
            <a:endParaRPr lang="en-US" sz="7200" dirty="0"/>
          </a:p>
        </p:txBody>
      </p:sp>
      <p:sp>
        <p:nvSpPr>
          <p:cNvPr id="3" name="Subtitle 2"/>
          <p:cNvSpPr>
            <a:spLocks noGrp="1"/>
          </p:cNvSpPr>
          <p:nvPr>
            <p:ph type="subTitle" idx="1"/>
          </p:nvPr>
        </p:nvSpPr>
        <p:spPr/>
        <p:txBody>
          <a:bodyPr>
            <a:normAutofit/>
          </a:bodyPr>
          <a:lstStyle/>
          <a:p>
            <a:r>
              <a:rPr lang="en-US" sz="4000" dirty="0" smtClean="0"/>
              <a:t>MOTIVATION</a:t>
            </a:r>
            <a:endParaRPr lang="en-US" sz="4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239000" cy="777240"/>
          </a:xfrm>
        </p:spPr>
        <p:txBody>
          <a:bodyPr/>
          <a:lstStyle/>
          <a:p>
            <a:r>
              <a:rPr lang="en-US" dirty="0" smtClean="0"/>
              <a:t>Reinforcement theory:</a:t>
            </a:r>
            <a:endParaRPr lang="en-US" dirty="0"/>
          </a:p>
        </p:txBody>
      </p:sp>
      <p:sp>
        <p:nvSpPr>
          <p:cNvPr id="3" name="Content Placeholder 2"/>
          <p:cNvSpPr>
            <a:spLocks noGrp="1"/>
          </p:cNvSpPr>
          <p:nvPr>
            <p:ph idx="1"/>
          </p:nvPr>
        </p:nvSpPr>
        <p:spPr>
          <a:xfrm>
            <a:off x="457200" y="1219200"/>
            <a:ext cx="7239000" cy="5029200"/>
          </a:xfrm>
        </p:spPr>
        <p:txBody>
          <a:bodyPr>
            <a:normAutofit fontScale="92500"/>
          </a:bodyPr>
          <a:lstStyle/>
          <a:p>
            <a:r>
              <a:rPr lang="en-US" dirty="0" smtClean="0"/>
              <a:t>By </a:t>
            </a:r>
            <a:r>
              <a:rPr lang="en-US" dirty="0" smtClean="0"/>
              <a:t>designing the environment properly, individuals can be motivated. Instead of considering internal factors like impressions, feelings, attitudes and other cognitive </a:t>
            </a:r>
            <a:r>
              <a:rPr lang="en-US" dirty="0" smtClean="0"/>
              <a:t>behavior </a:t>
            </a:r>
            <a:r>
              <a:rPr lang="en-US" dirty="0" smtClean="0"/>
              <a:t>individuals are directed by what happens in the environment external to </a:t>
            </a:r>
            <a:r>
              <a:rPr lang="en-US" dirty="0" smtClean="0"/>
              <a:t>them. </a:t>
            </a:r>
          </a:p>
          <a:p>
            <a:r>
              <a:rPr lang="en-US" dirty="0" smtClean="0"/>
              <a:t>Work </a:t>
            </a:r>
            <a:r>
              <a:rPr lang="en-US" dirty="0" smtClean="0"/>
              <a:t>environment should be made suitable to the individuals and that punishments actually leads to frustration and de-motivation. Hence, the only way to motivate is to keep on making positive changes in the external environment of the organization</a:t>
            </a:r>
            <a:r>
              <a:rPr lang="en-US" dirty="0" smtClean="0"/>
              <a:t>.</a:t>
            </a:r>
          </a:p>
          <a:p>
            <a:r>
              <a:rPr lang="en-US" dirty="0" smtClean="0"/>
              <a:t>Reinforced behavior tends to be repeated.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239000" cy="777240"/>
          </a:xfrm>
        </p:spPr>
        <p:txBody>
          <a:bodyPr/>
          <a:lstStyle/>
          <a:p>
            <a:r>
              <a:rPr lang="en-US" dirty="0" smtClean="0"/>
              <a:t>Equity theory</a:t>
            </a:r>
            <a:endParaRPr lang="en-US" dirty="0"/>
          </a:p>
        </p:txBody>
      </p:sp>
      <p:sp>
        <p:nvSpPr>
          <p:cNvPr id="3" name="Content Placeholder 2"/>
          <p:cNvSpPr>
            <a:spLocks noGrp="1"/>
          </p:cNvSpPr>
          <p:nvPr>
            <p:ph idx="1"/>
          </p:nvPr>
        </p:nvSpPr>
        <p:spPr>
          <a:xfrm>
            <a:off x="457200" y="1219200"/>
            <a:ext cx="7239000" cy="5160336"/>
          </a:xfrm>
        </p:spPr>
        <p:txBody>
          <a:bodyPr>
            <a:normAutofit fontScale="92500" lnSpcReduction="10000"/>
          </a:bodyPr>
          <a:lstStyle/>
          <a:p>
            <a:r>
              <a:rPr lang="en-US" dirty="0" smtClean="0"/>
              <a:t>Employees </a:t>
            </a:r>
            <a:r>
              <a:rPr lang="en-US" dirty="0" smtClean="0"/>
              <a:t>seek to maintain equity between the inputs that they bring to a job and the outcomes that they receive from it against the perceived inputs and outcomes of </a:t>
            </a:r>
            <a:r>
              <a:rPr lang="en-US" dirty="0" smtClean="0"/>
              <a:t>others.</a:t>
            </a:r>
          </a:p>
          <a:p>
            <a:r>
              <a:rPr lang="en-US" dirty="0" smtClean="0"/>
              <a:t>When an employee see the ratio as unequal, we experience equity tension, otherwise the state of equity exist.</a:t>
            </a:r>
          </a:p>
          <a:p>
            <a:r>
              <a:rPr lang="en-US" dirty="0" smtClean="0"/>
              <a:t>There are four referent comparisons that an employee can use: </a:t>
            </a:r>
          </a:p>
          <a:p>
            <a:pPr>
              <a:buNone/>
            </a:pPr>
            <a:r>
              <a:rPr lang="en-US" dirty="0" smtClean="0"/>
              <a:t> </a:t>
            </a:r>
            <a:r>
              <a:rPr lang="en-US" dirty="0" smtClean="0"/>
              <a:t>  1) Self inside</a:t>
            </a:r>
          </a:p>
          <a:p>
            <a:pPr>
              <a:buNone/>
            </a:pPr>
            <a:r>
              <a:rPr lang="en-US" dirty="0" smtClean="0"/>
              <a:t> </a:t>
            </a:r>
            <a:r>
              <a:rPr lang="en-US" dirty="0" smtClean="0"/>
              <a:t>  2) Self outside</a:t>
            </a:r>
          </a:p>
          <a:p>
            <a:pPr>
              <a:buNone/>
            </a:pPr>
            <a:r>
              <a:rPr lang="en-US" dirty="0" smtClean="0"/>
              <a:t> </a:t>
            </a:r>
            <a:r>
              <a:rPr lang="en-US" dirty="0" smtClean="0"/>
              <a:t>  3) Other inside</a:t>
            </a:r>
          </a:p>
          <a:p>
            <a:pPr>
              <a:buNone/>
            </a:pPr>
            <a:r>
              <a:rPr lang="en-US" dirty="0" smtClean="0"/>
              <a:t> </a:t>
            </a:r>
            <a:r>
              <a:rPr lang="en-US" dirty="0" smtClean="0"/>
              <a:t>  4) Other outside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239000" cy="777240"/>
          </a:xfrm>
        </p:spPr>
        <p:txBody>
          <a:bodyPr/>
          <a:lstStyle/>
          <a:p>
            <a:r>
              <a:rPr lang="en-US" dirty="0" smtClean="0"/>
              <a:t>Expectancy theory:</a:t>
            </a:r>
            <a:endParaRPr lang="en-US" dirty="0"/>
          </a:p>
        </p:txBody>
      </p:sp>
      <p:sp>
        <p:nvSpPr>
          <p:cNvPr id="3" name="Content Placeholder 2"/>
          <p:cNvSpPr>
            <a:spLocks noGrp="1"/>
          </p:cNvSpPr>
          <p:nvPr>
            <p:ph idx="1"/>
          </p:nvPr>
        </p:nvSpPr>
        <p:spPr>
          <a:xfrm>
            <a:off x="152400" y="1219200"/>
            <a:ext cx="7772400" cy="5236536"/>
          </a:xfrm>
        </p:spPr>
        <p:txBody>
          <a:bodyPr/>
          <a:lstStyle/>
          <a:p>
            <a:pPr algn="just">
              <a:buNone/>
            </a:pPr>
            <a:r>
              <a:rPr lang="en-US" dirty="0" smtClean="0"/>
              <a:t>  The strength of a tendency to act in a certain way depends on the strength of an expectation that the act will be followed by a given outcome and on the attractiveness of that outcome to the individual.</a:t>
            </a:r>
            <a:endParaRPr lang="en-US" dirty="0"/>
          </a:p>
        </p:txBody>
      </p:sp>
      <p:sp>
        <p:nvSpPr>
          <p:cNvPr id="4" name="Rounded Rectangle 3"/>
          <p:cNvSpPr/>
          <p:nvPr/>
        </p:nvSpPr>
        <p:spPr>
          <a:xfrm>
            <a:off x="304800" y="3962400"/>
            <a:ext cx="129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Individual effort</a:t>
            </a:r>
            <a:endParaRPr lang="en-US" dirty="0"/>
          </a:p>
        </p:txBody>
      </p:sp>
      <p:sp>
        <p:nvSpPr>
          <p:cNvPr id="5" name="Rounded Rectangle 4"/>
          <p:cNvSpPr/>
          <p:nvPr/>
        </p:nvSpPr>
        <p:spPr>
          <a:xfrm>
            <a:off x="2362200" y="3962400"/>
            <a:ext cx="1371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Individual</a:t>
            </a:r>
          </a:p>
          <a:p>
            <a:pPr algn="ctr"/>
            <a:r>
              <a:rPr lang="en-US" dirty="0" smtClean="0"/>
              <a:t>performance </a:t>
            </a:r>
            <a:endParaRPr lang="en-US" dirty="0"/>
          </a:p>
        </p:txBody>
      </p:sp>
      <p:sp>
        <p:nvSpPr>
          <p:cNvPr id="6" name="Rounded Rectangle 5"/>
          <p:cNvSpPr/>
          <p:nvPr/>
        </p:nvSpPr>
        <p:spPr>
          <a:xfrm>
            <a:off x="4648200" y="3962400"/>
            <a:ext cx="12954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Org </a:t>
            </a:r>
          </a:p>
          <a:p>
            <a:pPr algn="ctr"/>
            <a:r>
              <a:rPr lang="en-US" dirty="0" smtClean="0"/>
              <a:t>rewards</a:t>
            </a:r>
            <a:endParaRPr lang="en-US" dirty="0"/>
          </a:p>
        </p:txBody>
      </p:sp>
      <p:sp>
        <p:nvSpPr>
          <p:cNvPr id="7" name="Rounded Rectangle 6"/>
          <p:cNvSpPr/>
          <p:nvPr/>
        </p:nvSpPr>
        <p:spPr>
          <a:xfrm>
            <a:off x="6705600" y="3962400"/>
            <a:ext cx="11430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Personal</a:t>
            </a:r>
          </a:p>
          <a:p>
            <a:pPr algn="ctr"/>
            <a:r>
              <a:rPr lang="en-US" dirty="0" smtClean="0"/>
              <a:t>goals</a:t>
            </a:r>
            <a:endParaRPr lang="en-US" dirty="0"/>
          </a:p>
        </p:txBody>
      </p:sp>
      <p:cxnSp>
        <p:nvCxnSpPr>
          <p:cNvPr id="12" name="Straight Arrow Connector 11"/>
          <p:cNvCxnSpPr/>
          <p:nvPr/>
        </p:nvCxnSpPr>
        <p:spPr>
          <a:xfrm>
            <a:off x="3962400" y="4343400"/>
            <a:ext cx="3810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6096000" y="4343400"/>
            <a:ext cx="4572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1752600" y="4343400"/>
            <a:ext cx="4572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828800" y="3962400"/>
            <a:ext cx="306494" cy="369332"/>
          </a:xfrm>
          <a:prstGeom prst="rect">
            <a:avLst/>
          </a:prstGeom>
          <a:noFill/>
        </p:spPr>
        <p:txBody>
          <a:bodyPr wrap="none" rtlCol="0">
            <a:spAutoFit/>
          </a:bodyPr>
          <a:lstStyle/>
          <a:p>
            <a:r>
              <a:rPr lang="en-US" dirty="0" smtClean="0"/>
              <a:t>1</a:t>
            </a:r>
            <a:endParaRPr lang="en-US" dirty="0"/>
          </a:p>
        </p:txBody>
      </p:sp>
      <p:sp>
        <p:nvSpPr>
          <p:cNvPr id="18" name="TextBox 17"/>
          <p:cNvSpPr txBox="1"/>
          <p:nvPr/>
        </p:nvSpPr>
        <p:spPr>
          <a:xfrm>
            <a:off x="3962400" y="3962400"/>
            <a:ext cx="306494" cy="369332"/>
          </a:xfrm>
          <a:prstGeom prst="rect">
            <a:avLst/>
          </a:prstGeom>
          <a:noFill/>
        </p:spPr>
        <p:txBody>
          <a:bodyPr wrap="none" rtlCol="0">
            <a:spAutoFit/>
          </a:bodyPr>
          <a:lstStyle/>
          <a:p>
            <a:r>
              <a:rPr lang="en-US" dirty="0" smtClean="0"/>
              <a:t>2</a:t>
            </a:r>
            <a:endParaRPr lang="en-US" dirty="0"/>
          </a:p>
        </p:txBody>
      </p:sp>
      <p:sp>
        <p:nvSpPr>
          <p:cNvPr id="19" name="TextBox 18"/>
          <p:cNvSpPr txBox="1"/>
          <p:nvPr/>
        </p:nvSpPr>
        <p:spPr>
          <a:xfrm>
            <a:off x="6172200" y="3962400"/>
            <a:ext cx="306494" cy="369332"/>
          </a:xfrm>
          <a:prstGeom prst="rect">
            <a:avLst/>
          </a:prstGeom>
          <a:noFill/>
        </p:spPr>
        <p:txBody>
          <a:bodyPr wrap="none" rtlCol="0">
            <a:spAutoFit/>
          </a:bodyPr>
          <a:lstStyle/>
          <a:p>
            <a:r>
              <a:rPr lang="en-US" dirty="0" smtClean="0"/>
              <a:t>3</a:t>
            </a:r>
            <a:endParaRPr lang="en-US" dirty="0"/>
          </a:p>
        </p:txBody>
      </p:sp>
      <p:sp>
        <p:nvSpPr>
          <p:cNvPr id="20" name="TextBox 19"/>
          <p:cNvSpPr txBox="1"/>
          <p:nvPr/>
        </p:nvSpPr>
        <p:spPr>
          <a:xfrm>
            <a:off x="1828800" y="5181600"/>
            <a:ext cx="4757264" cy="1015663"/>
          </a:xfrm>
          <a:prstGeom prst="rect">
            <a:avLst/>
          </a:prstGeom>
          <a:noFill/>
        </p:spPr>
        <p:txBody>
          <a:bodyPr wrap="none" rtlCol="0">
            <a:spAutoFit/>
          </a:bodyPr>
          <a:lstStyle/>
          <a:p>
            <a:r>
              <a:rPr lang="en-US" sz="2000" dirty="0" smtClean="0"/>
              <a:t>1) Effort – performance relationship</a:t>
            </a:r>
          </a:p>
          <a:p>
            <a:r>
              <a:rPr lang="en-US" sz="2000" dirty="0" smtClean="0"/>
              <a:t>2) Performance – reward relationship</a:t>
            </a:r>
          </a:p>
          <a:p>
            <a:r>
              <a:rPr lang="en-US" sz="2000" dirty="0" smtClean="0"/>
              <a:t>3) Rewards – personal goals relationship</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239000" cy="990600"/>
          </a:xfrm>
        </p:spPr>
        <p:txBody>
          <a:bodyPr>
            <a:normAutofit fontScale="90000"/>
          </a:bodyPr>
          <a:lstStyle/>
          <a:p>
            <a:r>
              <a:rPr lang="en-US" dirty="0" smtClean="0"/>
              <a:t>Motivating employees in org’s :</a:t>
            </a:r>
            <a:endParaRPr lang="en-US" dirty="0"/>
          </a:p>
        </p:txBody>
      </p:sp>
      <p:sp>
        <p:nvSpPr>
          <p:cNvPr id="3" name="Content Placeholder 2"/>
          <p:cNvSpPr>
            <a:spLocks noGrp="1"/>
          </p:cNvSpPr>
          <p:nvPr>
            <p:ph idx="1"/>
          </p:nvPr>
        </p:nvSpPr>
        <p:spPr>
          <a:xfrm>
            <a:off x="457200" y="1828800"/>
            <a:ext cx="7239000" cy="3724584"/>
          </a:xfrm>
        </p:spPr>
        <p:txBody>
          <a:bodyPr>
            <a:normAutofit/>
          </a:bodyPr>
          <a:lstStyle/>
          <a:p>
            <a:r>
              <a:rPr lang="en-US" sz="3200" dirty="0" smtClean="0"/>
              <a:t>Recognize individual differences</a:t>
            </a:r>
          </a:p>
          <a:p>
            <a:r>
              <a:rPr lang="en-US" sz="3200" dirty="0" smtClean="0"/>
              <a:t>Use goals and feedback</a:t>
            </a:r>
          </a:p>
          <a:p>
            <a:r>
              <a:rPr lang="en-US" sz="3200" dirty="0" smtClean="0"/>
              <a:t>Include employees in decision making</a:t>
            </a:r>
          </a:p>
          <a:p>
            <a:r>
              <a:rPr lang="en-US" sz="3200" dirty="0" smtClean="0"/>
              <a:t>Link rewards to performance</a:t>
            </a:r>
          </a:p>
          <a:p>
            <a:r>
              <a:rPr lang="en-US" sz="3200" dirty="0" smtClean="0"/>
              <a:t>Maintain equity</a:t>
            </a:r>
            <a:endParaRPr lang="en-US"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239000" cy="853440"/>
          </a:xfrm>
        </p:spPr>
        <p:txBody>
          <a:bodyPr/>
          <a:lstStyle/>
          <a:p>
            <a:r>
              <a:rPr lang="en-US" dirty="0" smtClean="0"/>
              <a:t>Motivational tools:</a:t>
            </a:r>
            <a:endParaRPr lang="en-US" dirty="0"/>
          </a:p>
        </p:txBody>
      </p:sp>
      <p:sp>
        <p:nvSpPr>
          <p:cNvPr id="3" name="Content Placeholder 2"/>
          <p:cNvSpPr>
            <a:spLocks noGrp="1"/>
          </p:cNvSpPr>
          <p:nvPr>
            <p:ph idx="1"/>
          </p:nvPr>
        </p:nvSpPr>
        <p:spPr>
          <a:xfrm>
            <a:off x="457200" y="1609416"/>
            <a:ext cx="7239000" cy="4334184"/>
          </a:xfrm>
        </p:spPr>
        <p:txBody>
          <a:bodyPr>
            <a:normAutofit/>
          </a:bodyPr>
          <a:lstStyle/>
          <a:p>
            <a:r>
              <a:rPr lang="en-US" sz="2800" dirty="0" smtClean="0"/>
              <a:t>MBO</a:t>
            </a:r>
          </a:p>
          <a:p>
            <a:r>
              <a:rPr lang="en-US" sz="2800" dirty="0" smtClean="0"/>
              <a:t>Goal specificity</a:t>
            </a:r>
          </a:p>
          <a:p>
            <a:r>
              <a:rPr lang="en-US" sz="2800" dirty="0" smtClean="0"/>
              <a:t>Participative decision making</a:t>
            </a:r>
          </a:p>
          <a:p>
            <a:r>
              <a:rPr lang="en-US" sz="2800" dirty="0" smtClean="0"/>
              <a:t>Performance feedback</a:t>
            </a:r>
            <a:endParaRPr lang="en-US" sz="2800" dirty="0" smtClean="0"/>
          </a:p>
          <a:p>
            <a:r>
              <a:rPr lang="en-US" sz="2800" dirty="0" smtClean="0"/>
              <a:t>Employee recognition programs</a:t>
            </a:r>
          </a:p>
          <a:p>
            <a:r>
              <a:rPr lang="en-US" sz="2800" dirty="0" smtClean="0"/>
              <a:t>Employee involvement programs</a:t>
            </a:r>
          </a:p>
          <a:p>
            <a:r>
              <a:rPr lang="en-US" sz="2800" dirty="0" smtClean="0"/>
              <a:t>Quality circles</a:t>
            </a:r>
          </a:p>
          <a:p>
            <a:r>
              <a:rPr lang="en-US" sz="2800" dirty="0" smtClean="0"/>
              <a:t>ESOP’s</a:t>
            </a:r>
            <a:endParaRPr 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914400"/>
            <a:ext cx="7239000" cy="4724400"/>
          </a:xfrm>
        </p:spPr>
        <p:txBody>
          <a:bodyPr>
            <a:normAutofit/>
          </a:bodyPr>
          <a:lstStyle/>
          <a:p>
            <a:r>
              <a:rPr lang="en-US" sz="2800" dirty="0" smtClean="0"/>
              <a:t>Reward system: org’s can offer two types of rewards – </a:t>
            </a:r>
          </a:p>
          <a:p>
            <a:pPr>
              <a:buNone/>
            </a:pPr>
            <a:r>
              <a:rPr lang="en-US" sz="2800" dirty="0" smtClean="0"/>
              <a:t> </a:t>
            </a:r>
            <a:r>
              <a:rPr lang="en-US" sz="2800" dirty="0" smtClean="0"/>
              <a:t>  1) Extrinsic rewards</a:t>
            </a:r>
          </a:p>
          <a:p>
            <a:pPr>
              <a:buNone/>
            </a:pPr>
            <a:r>
              <a:rPr lang="en-US" sz="2800" dirty="0" smtClean="0"/>
              <a:t> </a:t>
            </a:r>
            <a:r>
              <a:rPr lang="en-US" sz="2800" dirty="0" smtClean="0"/>
              <a:t>  2) Intrinsic rewards</a:t>
            </a:r>
          </a:p>
          <a:p>
            <a:r>
              <a:rPr lang="en-US" sz="2800" dirty="0" smtClean="0"/>
              <a:t>Special issues in motivation:</a:t>
            </a:r>
          </a:p>
          <a:p>
            <a:pPr>
              <a:buNone/>
            </a:pPr>
            <a:r>
              <a:rPr lang="en-US" sz="2800" dirty="0" smtClean="0"/>
              <a:t>   1) Motivating the diversified   </a:t>
            </a:r>
          </a:p>
          <a:p>
            <a:pPr>
              <a:buNone/>
            </a:pPr>
            <a:r>
              <a:rPr lang="en-US" sz="2800" dirty="0" smtClean="0"/>
              <a:t> </a:t>
            </a:r>
            <a:r>
              <a:rPr lang="en-US" sz="2800" dirty="0" smtClean="0"/>
              <a:t>      workforce</a:t>
            </a:r>
          </a:p>
          <a:p>
            <a:pPr>
              <a:buNone/>
            </a:pPr>
            <a:r>
              <a:rPr lang="en-US" sz="2800" dirty="0" smtClean="0"/>
              <a:t> </a:t>
            </a:r>
            <a:r>
              <a:rPr lang="en-US" sz="2800" dirty="0" smtClean="0"/>
              <a:t>  2) Motivating temporary workers</a:t>
            </a:r>
          </a:p>
          <a:p>
            <a:pPr>
              <a:buNone/>
            </a:pPr>
            <a:r>
              <a:rPr lang="en-US" sz="2800" dirty="0" smtClean="0"/>
              <a:t> </a:t>
            </a:r>
            <a:r>
              <a:rPr lang="en-US" sz="2800" dirty="0" smtClean="0"/>
              <a:t>  3) Motivating professionals.</a:t>
            </a: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239000" cy="701040"/>
          </a:xfrm>
        </p:spPr>
        <p:txBody>
          <a:bodyPr/>
          <a:lstStyle/>
          <a:p>
            <a:r>
              <a:rPr lang="en-US" dirty="0" smtClean="0"/>
              <a:t>Introduction:</a:t>
            </a:r>
            <a:endParaRPr lang="en-US" dirty="0"/>
          </a:p>
        </p:txBody>
      </p:sp>
      <p:sp>
        <p:nvSpPr>
          <p:cNvPr id="3" name="Content Placeholder 2"/>
          <p:cNvSpPr>
            <a:spLocks noGrp="1"/>
          </p:cNvSpPr>
          <p:nvPr>
            <p:ph idx="1"/>
          </p:nvPr>
        </p:nvSpPr>
        <p:spPr>
          <a:xfrm>
            <a:off x="457200" y="1371600"/>
            <a:ext cx="7239000" cy="4876800"/>
          </a:xfrm>
        </p:spPr>
        <p:txBody>
          <a:bodyPr/>
          <a:lstStyle/>
          <a:p>
            <a:r>
              <a:rPr lang="en-US" dirty="0" smtClean="0"/>
              <a:t>Motivation is the process that account for an individual’s intensity, direction and persistence of effort toward attaining goal.</a:t>
            </a:r>
          </a:p>
          <a:p>
            <a:r>
              <a:rPr lang="en-US" dirty="0" smtClean="0"/>
              <a:t>Intensity is concerned with how hard a person tries. </a:t>
            </a:r>
          </a:p>
          <a:p>
            <a:r>
              <a:rPr lang="en-US" dirty="0" smtClean="0"/>
              <a:t>However high intensity is unlikely to lead to favorable job performance outcomes unless the effort is channeled in a direction that benefits the organization.</a:t>
            </a:r>
          </a:p>
          <a:p>
            <a:r>
              <a:rPr lang="en-US" dirty="0" smtClean="0"/>
              <a:t>Persistence is a measure of how long a person can maintain his or her effort.</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33400" y="304800"/>
            <a:ext cx="7239000" cy="1143000"/>
          </a:xfrm>
        </p:spPr>
        <p:txBody>
          <a:bodyPr>
            <a:normAutofit fontScale="90000"/>
          </a:bodyPr>
          <a:lstStyle/>
          <a:p>
            <a:r>
              <a:rPr lang="en-US" dirty="0" smtClean="0"/>
              <a:t>Early theories of motivation: Maslow’s hierarchy of needs</a:t>
            </a:r>
            <a:endParaRPr lang="en-US" dirty="0"/>
          </a:p>
        </p:txBody>
      </p:sp>
      <p:sp>
        <p:nvSpPr>
          <p:cNvPr id="4" name="Isosceles Triangle 3"/>
          <p:cNvSpPr/>
          <p:nvPr/>
        </p:nvSpPr>
        <p:spPr>
          <a:xfrm>
            <a:off x="1447800" y="2133600"/>
            <a:ext cx="5181600" cy="4038600"/>
          </a:xfrm>
          <a:prstGeom prst="triangl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Safety</a:t>
            </a:r>
            <a:endParaRPr lang="en-US" dirty="0"/>
          </a:p>
        </p:txBody>
      </p:sp>
      <p:cxnSp>
        <p:nvCxnSpPr>
          <p:cNvPr id="16" name="Straight Connector 15"/>
          <p:cNvCxnSpPr/>
          <p:nvPr/>
        </p:nvCxnSpPr>
        <p:spPr>
          <a:xfrm>
            <a:off x="1981200" y="5486400"/>
            <a:ext cx="41148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3276600" y="3352800"/>
            <a:ext cx="15240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2438400" y="4724400"/>
            <a:ext cx="32766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2895600" y="4038600"/>
            <a:ext cx="22860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3276600" y="5638800"/>
            <a:ext cx="1499513" cy="369332"/>
          </a:xfrm>
          <a:prstGeom prst="rect">
            <a:avLst/>
          </a:prstGeom>
          <a:noFill/>
          <a:ln>
            <a:noFill/>
          </a:ln>
        </p:spPr>
        <p:txBody>
          <a:bodyPr wrap="none" rtlCol="0">
            <a:spAutoFit/>
          </a:bodyPr>
          <a:lstStyle/>
          <a:p>
            <a:r>
              <a:rPr lang="en-US" dirty="0" smtClean="0">
                <a:solidFill>
                  <a:schemeClr val="bg1"/>
                </a:solidFill>
              </a:rPr>
              <a:t>Physiological</a:t>
            </a:r>
            <a:endParaRPr lang="en-US" dirty="0">
              <a:solidFill>
                <a:schemeClr val="bg1"/>
              </a:solidFill>
            </a:endParaRPr>
          </a:p>
        </p:txBody>
      </p:sp>
      <p:sp>
        <p:nvSpPr>
          <p:cNvPr id="38" name="TextBox 37"/>
          <p:cNvSpPr txBox="1"/>
          <p:nvPr/>
        </p:nvSpPr>
        <p:spPr>
          <a:xfrm>
            <a:off x="3581400" y="4191000"/>
            <a:ext cx="787395" cy="369332"/>
          </a:xfrm>
          <a:prstGeom prst="rect">
            <a:avLst/>
          </a:prstGeom>
          <a:noFill/>
        </p:spPr>
        <p:txBody>
          <a:bodyPr wrap="none" rtlCol="0">
            <a:spAutoFit/>
          </a:bodyPr>
          <a:lstStyle/>
          <a:p>
            <a:r>
              <a:rPr lang="en-US" dirty="0" smtClean="0">
                <a:solidFill>
                  <a:schemeClr val="bg1"/>
                </a:solidFill>
              </a:rPr>
              <a:t>Social</a:t>
            </a:r>
            <a:endParaRPr lang="en-US" dirty="0">
              <a:solidFill>
                <a:schemeClr val="bg1"/>
              </a:solidFill>
            </a:endParaRPr>
          </a:p>
        </p:txBody>
      </p:sp>
      <p:sp>
        <p:nvSpPr>
          <p:cNvPr id="39" name="TextBox 38"/>
          <p:cNvSpPr txBox="1"/>
          <p:nvPr/>
        </p:nvSpPr>
        <p:spPr>
          <a:xfrm>
            <a:off x="3505200" y="3505200"/>
            <a:ext cx="938077" cy="369332"/>
          </a:xfrm>
          <a:prstGeom prst="rect">
            <a:avLst/>
          </a:prstGeom>
          <a:noFill/>
        </p:spPr>
        <p:txBody>
          <a:bodyPr wrap="none" rtlCol="0">
            <a:spAutoFit/>
          </a:bodyPr>
          <a:lstStyle/>
          <a:p>
            <a:r>
              <a:rPr lang="en-US" dirty="0" smtClean="0">
                <a:solidFill>
                  <a:schemeClr val="bg1"/>
                </a:solidFill>
              </a:rPr>
              <a:t>Esteem</a:t>
            </a:r>
            <a:endParaRPr lang="en-US" dirty="0">
              <a:solidFill>
                <a:schemeClr val="bg1"/>
              </a:solidFill>
            </a:endParaRPr>
          </a:p>
        </p:txBody>
      </p:sp>
      <p:sp>
        <p:nvSpPr>
          <p:cNvPr id="40" name="TextBox 39"/>
          <p:cNvSpPr txBox="1"/>
          <p:nvPr/>
        </p:nvSpPr>
        <p:spPr>
          <a:xfrm>
            <a:off x="3429000" y="2590800"/>
            <a:ext cx="1143262" cy="646331"/>
          </a:xfrm>
          <a:prstGeom prst="rect">
            <a:avLst/>
          </a:prstGeom>
          <a:noFill/>
          <a:ln>
            <a:noFill/>
          </a:ln>
        </p:spPr>
        <p:txBody>
          <a:bodyPr wrap="none" rtlCol="0">
            <a:spAutoFit/>
          </a:bodyPr>
          <a:lstStyle/>
          <a:p>
            <a:r>
              <a:rPr lang="en-US" dirty="0" smtClean="0"/>
              <a:t>    </a:t>
            </a:r>
            <a:r>
              <a:rPr lang="en-US" dirty="0" smtClean="0">
                <a:solidFill>
                  <a:schemeClr val="bg1"/>
                </a:solidFill>
              </a:rPr>
              <a:t>Self</a:t>
            </a:r>
          </a:p>
          <a:p>
            <a:r>
              <a:rPr lang="en-US" dirty="0" smtClean="0">
                <a:solidFill>
                  <a:schemeClr val="bg1"/>
                </a:solidFill>
              </a:rPr>
              <a:t>Actualize</a:t>
            </a:r>
            <a:endParaRPr lang="en-US"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239000" cy="853440"/>
          </a:xfrm>
        </p:spPr>
        <p:txBody>
          <a:bodyPr/>
          <a:lstStyle/>
          <a:p>
            <a:r>
              <a:rPr lang="en-US" dirty="0" smtClean="0"/>
              <a:t>Theory x and theory y </a:t>
            </a:r>
            <a:endParaRPr lang="en-US" dirty="0"/>
          </a:p>
        </p:txBody>
      </p:sp>
      <p:sp>
        <p:nvSpPr>
          <p:cNvPr id="3" name="Content Placeholder 2"/>
          <p:cNvSpPr>
            <a:spLocks noGrp="1"/>
          </p:cNvSpPr>
          <p:nvPr>
            <p:ph idx="1"/>
          </p:nvPr>
        </p:nvSpPr>
        <p:spPr>
          <a:xfrm>
            <a:off x="457200" y="1371600"/>
            <a:ext cx="7239000" cy="4800600"/>
          </a:xfrm>
        </p:spPr>
        <p:txBody>
          <a:bodyPr>
            <a:normAutofit fontScale="92500" lnSpcReduction="10000"/>
          </a:bodyPr>
          <a:lstStyle/>
          <a:p>
            <a:r>
              <a:rPr lang="en-US" dirty="0" smtClean="0"/>
              <a:t>Theory X: </a:t>
            </a:r>
            <a:r>
              <a:rPr lang="en-US" dirty="0" smtClean="0"/>
              <a:t>A</a:t>
            </a:r>
            <a:r>
              <a:rPr lang="en-US" dirty="0" smtClean="0"/>
              <a:t>ssumes </a:t>
            </a:r>
            <a:r>
              <a:rPr lang="en-US" dirty="0" smtClean="0"/>
              <a:t>employees are inherently lazy and will avoid work if they can and that they inherently dislike work. As a result of this, management believes that workers need to be closely supervised and comprehensive systems of controls developed. </a:t>
            </a:r>
            <a:endParaRPr lang="en-US" dirty="0" smtClean="0"/>
          </a:p>
          <a:p>
            <a:r>
              <a:rPr lang="en-US" dirty="0" smtClean="0"/>
              <a:t>Theory Y: A</a:t>
            </a:r>
            <a:r>
              <a:rPr lang="en-US" dirty="0" smtClean="0"/>
              <a:t>ssumes </a:t>
            </a:r>
            <a:r>
              <a:rPr lang="en-US" dirty="0" smtClean="0"/>
              <a:t>employees </a:t>
            </a:r>
            <a:r>
              <a:rPr lang="en-US" dirty="0" smtClean="0"/>
              <a:t>may be self-motivated </a:t>
            </a:r>
            <a:r>
              <a:rPr lang="en-US" dirty="0" smtClean="0"/>
              <a:t>and </a:t>
            </a:r>
            <a:r>
              <a:rPr lang="en-US" dirty="0" smtClean="0"/>
              <a:t>can exercise </a:t>
            </a:r>
            <a:r>
              <a:rPr lang="en-US" dirty="0" smtClean="0"/>
              <a:t>self-control. It is believed that employees </a:t>
            </a:r>
            <a:r>
              <a:rPr lang="en-US" dirty="0" smtClean="0"/>
              <a:t>enjoy </a:t>
            </a:r>
            <a:r>
              <a:rPr lang="en-US" dirty="0" smtClean="0"/>
              <a:t>their mental and physical work </a:t>
            </a:r>
            <a:r>
              <a:rPr lang="en-US" dirty="0" smtClean="0"/>
              <a:t>duties, to </a:t>
            </a:r>
            <a:r>
              <a:rPr lang="en-US" dirty="0" smtClean="0"/>
              <a:t>them work is as natural as play. Theory </a:t>
            </a:r>
            <a:r>
              <a:rPr lang="en-US" dirty="0" smtClean="0"/>
              <a:t>Y believes </a:t>
            </a:r>
            <a:r>
              <a:rPr lang="en-US" dirty="0" smtClean="0"/>
              <a:t>that, given the right conditions, most people will want to do well at work. They believe that the satisfaction of doing a good job is a strong motivation.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239000" cy="838200"/>
          </a:xfrm>
        </p:spPr>
        <p:txBody>
          <a:bodyPr>
            <a:normAutofit fontScale="90000"/>
          </a:bodyPr>
          <a:lstStyle/>
          <a:p>
            <a:r>
              <a:rPr lang="en-US" dirty="0" smtClean="0"/>
              <a:t>Herzberg’s two factor theory:</a:t>
            </a:r>
            <a:endParaRPr lang="en-US" dirty="0"/>
          </a:p>
        </p:txBody>
      </p:sp>
      <p:sp>
        <p:nvSpPr>
          <p:cNvPr id="3" name="Content Placeholder 2"/>
          <p:cNvSpPr>
            <a:spLocks noGrp="1"/>
          </p:cNvSpPr>
          <p:nvPr>
            <p:ph idx="1"/>
          </p:nvPr>
        </p:nvSpPr>
        <p:spPr>
          <a:xfrm>
            <a:off x="457200" y="1447800"/>
            <a:ext cx="7239000" cy="4846320"/>
          </a:xfrm>
        </p:spPr>
        <p:txBody>
          <a:bodyPr>
            <a:normAutofit/>
          </a:bodyPr>
          <a:lstStyle/>
          <a:p>
            <a:pPr>
              <a:buNone/>
            </a:pPr>
            <a:r>
              <a:rPr lang="en-US" dirty="0" smtClean="0"/>
              <a:t>   Two-factor </a:t>
            </a:r>
            <a:r>
              <a:rPr lang="en-US" dirty="0" smtClean="0"/>
              <a:t>theory distinguishes between</a:t>
            </a:r>
            <a:r>
              <a:rPr lang="en-US" dirty="0" smtClean="0"/>
              <a:t>:</a:t>
            </a:r>
          </a:p>
          <a:p>
            <a:r>
              <a:rPr lang="en-US" dirty="0" smtClean="0"/>
              <a:t>Hygiene factors: Factors that </a:t>
            </a:r>
            <a:r>
              <a:rPr lang="en-US" dirty="0" smtClean="0"/>
              <a:t>do not give positive satisfaction, though dissatisfaction results from their absence. These are extrinsic to the work </a:t>
            </a:r>
            <a:r>
              <a:rPr lang="en-US" dirty="0" smtClean="0"/>
              <a:t>itself and </a:t>
            </a:r>
            <a:r>
              <a:rPr lang="en-US" dirty="0" smtClean="0"/>
              <a:t>include aspects such as company policies, supervisory </a:t>
            </a:r>
            <a:r>
              <a:rPr lang="en-US" dirty="0" smtClean="0"/>
              <a:t>practices </a:t>
            </a:r>
            <a:r>
              <a:rPr lang="en-US" dirty="0" smtClean="0"/>
              <a:t>or </a:t>
            </a:r>
            <a:r>
              <a:rPr lang="en-US" dirty="0" smtClean="0"/>
              <a:t>wages/salary.</a:t>
            </a:r>
          </a:p>
          <a:p>
            <a:r>
              <a:rPr lang="en-US" dirty="0" smtClean="0"/>
              <a:t>Motivators: Factors </a:t>
            </a:r>
            <a:r>
              <a:rPr lang="en-US" dirty="0" smtClean="0"/>
              <a:t>that give positive satisfaction, arising from intrinsic conditions of the job </a:t>
            </a:r>
            <a:r>
              <a:rPr lang="en-US" dirty="0" smtClean="0"/>
              <a:t>itself such </a:t>
            </a:r>
            <a:r>
              <a:rPr lang="en-US" dirty="0" smtClean="0"/>
              <a:t>as recognition, </a:t>
            </a:r>
            <a:r>
              <a:rPr lang="en-US" dirty="0" smtClean="0"/>
              <a:t>achievement or </a:t>
            </a:r>
            <a:r>
              <a:rPr lang="en-US" dirty="0" smtClean="0"/>
              <a:t>personal </a:t>
            </a:r>
            <a:r>
              <a:rPr lang="en-US" dirty="0" smtClean="0"/>
              <a:t>growth</a:t>
            </a:r>
            <a:r>
              <a:rPr lang="en-US" baseline="30000" dirty="0" smtClean="0"/>
              <a:t>.</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239000" cy="1143000"/>
          </a:xfrm>
        </p:spPr>
        <p:txBody>
          <a:bodyPr>
            <a:normAutofit fontScale="90000"/>
          </a:bodyPr>
          <a:lstStyle/>
          <a:p>
            <a:r>
              <a:rPr lang="en-US" dirty="0" smtClean="0"/>
              <a:t>Contemporary theories of motivation, erg theory - </a:t>
            </a:r>
            <a:endParaRPr lang="en-US" dirty="0"/>
          </a:p>
        </p:txBody>
      </p:sp>
      <p:sp>
        <p:nvSpPr>
          <p:cNvPr id="3" name="Content Placeholder 2"/>
          <p:cNvSpPr>
            <a:spLocks noGrp="1"/>
          </p:cNvSpPr>
          <p:nvPr>
            <p:ph idx="1"/>
          </p:nvPr>
        </p:nvSpPr>
        <p:spPr>
          <a:xfrm>
            <a:off x="457200" y="1524000"/>
            <a:ext cx="7239000" cy="4953000"/>
          </a:xfrm>
        </p:spPr>
        <p:txBody>
          <a:bodyPr>
            <a:noAutofit/>
          </a:bodyPr>
          <a:lstStyle/>
          <a:p>
            <a:pPr>
              <a:buNone/>
            </a:pPr>
            <a:r>
              <a:rPr lang="en-US" sz="2000" u="sng" dirty="0" smtClean="0"/>
              <a:t>ERG </a:t>
            </a:r>
            <a:r>
              <a:rPr lang="en-US" sz="2000" u="sng" dirty="0" smtClean="0"/>
              <a:t>Theory categories are:</a:t>
            </a:r>
            <a:endParaRPr lang="en-US" sz="2000" dirty="0" smtClean="0"/>
          </a:p>
          <a:p>
            <a:r>
              <a:rPr lang="en-US" sz="2000" b="1" dirty="0" smtClean="0"/>
              <a:t>Existence </a:t>
            </a:r>
            <a:r>
              <a:rPr lang="en-US" sz="2000" b="1" dirty="0" smtClean="0"/>
              <a:t>Needs</a:t>
            </a:r>
            <a:r>
              <a:rPr lang="en-US" sz="2000" dirty="0" smtClean="0"/>
              <a:t>: physiological and safety needs (such as hunger, thirst and sex</a:t>
            </a:r>
            <a:r>
              <a:rPr lang="en-US" sz="2000" dirty="0" smtClean="0"/>
              <a:t>)</a:t>
            </a:r>
            <a:endParaRPr lang="en-US" sz="2000" dirty="0" smtClean="0"/>
          </a:p>
          <a:p>
            <a:r>
              <a:rPr lang="en-US" sz="2000" b="1" dirty="0" smtClean="0"/>
              <a:t>Relatedness </a:t>
            </a:r>
            <a:r>
              <a:rPr lang="en-US" sz="2000" b="1" dirty="0" smtClean="0"/>
              <a:t>Needs</a:t>
            </a:r>
            <a:r>
              <a:rPr lang="en-US" sz="2000" dirty="0" smtClean="0"/>
              <a:t>: social and external esteem (involvement with family, friends, co-workers and employers</a:t>
            </a:r>
            <a:r>
              <a:rPr lang="en-US" sz="2000" dirty="0" smtClean="0"/>
              <a:t>)</a:t>
            </a:r>
            <a:endParaRPr lang="en-US" sz="2000" dirty="0" smtClean="0"/>
          </a:p>
          <a:p>
            <a:r>
              <a:rPr lang="en-US" sz="2000" b="1" dirty="0" smtClean="0"/>
              <a:t>Growth </a:t>
            </a:r>
            <a:r>
              <a:rPr lang="en-US" sz="2000" b="1" dirty="0" smtClean="0"/>
              <a:t>Needs</a:t>
            </a:r>
            <a:r>
              <a:rPr lang="en-US" sz="2000" dirty="0" smtClean="0"/>
              <a:t>: internal esteem and self actualization (desires to be creative, productive and to complete meaningful tasks</a:t>
            </a:r>
            <a:r>
              <a:rPr lang="en-US" sz="2000" dirty="0" smtClean="0"/>
              <a:t>)</a:t>
            </a:r>
          </a:p>
          <a:p>
            <a:r>
              <a:rPr lang="en-US" sz="2000" dirty="0" smtClean="0"/>
              <a:t>ERG Theory recognizes that the order of importance of the three </a:t>
            </a:r>
            <a:r>
              <a:rPr lang="en-US" sz="2000" dirty="0" smtClean="0"/>
              <a:t>categories </a:t>
            </a:r>
            <a:r>
              <a:rPr lang="en-US" sz="2000" dirty="0" smtClean="0"/>
              <a:t>may vary for each individual. Managers must recognize that an employee has multiple needs to satisfy simultaneously. According to the ERG theory, focusing exclusively on one need at a time will not effectively motivate</a:t>
            </a:r>
            <a:r>
              <a:rPr lang="en-US" sz="2000" dirty="0" smtClean="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7239000" cy="701040"/>
          </a:xfrm>
        </p:spPr>
        <p:txBody>
          <a:bodyPr/>
          <a:lstStyle/>
          <a:p>
            <a:r>
              <a:rPr lang="en-US" dirty="0" smtClean="0"/>
              <a:t>McClelland's need theory :</a:t>
            </a:r>
            <a:endParaRPr lang="en-US" dirty="0"/>
          </a:p>
        </p:txBody>
      </p:sp>
      <p:sp>
        <p:nvSpPr>
          <p:cNvPr id="3" name="Content Placeholder 2"/>
          <p:cNvSpPr>
            <a:spLocks noGrp="1"/>
          </p:cNvSpPr>
          <p:nvPr>
            <p:ph idx="1"/>
          </p:nvPr>
        </p:nvSpPr>
        <p:spPr>
          <a:xfrm>
            <a:off x="457200" y="1371600"/>
            <a:ext cx="7239000" cy="5160336"/>
          </a:xfrm>
        </p:spPr>
        <p:txBody>
          <a:bodyPr>
            <a:normAutofit fontScale="92500" lnSpcReduction="20000"/>
          </a:bodyPr>
          <a:lstStyle/>
          <a:p>
            <a:r>
              <a:rPr lang="en-US" dirty="0" smtClean="0"/>
              <a:t>Need for Achievement: People seek </a:t>
            </a:r>
            <a:r>
              <a:rPr lang="en-US" dirty="0" smtClean="0"/>
              <a:t>to excel and thus tend to avoid both low-risk and high-risk situations</a:t>
            </a:r>
            <a:r>
              <a:rPr lang="en-US" dirty="0" smtClean="0"/>
              <a:t>. They dislike succeeding by chance. They accept personal responsibility for success or failure.</a:t>
            </a:r>
          </a:p>
          <a:p>
            <a:r>
              <a:rPr lang="en-US" dirty="0" smtClean="0"/>
              <a:t>Need for Power: Desire to have impact, to be influential &amp; to control others. Prefer to be placed into competitive &amp; status oriented situations, concerned with prestige and gaining influence.</a:t>
            </a:r>
          </a:p>
          <a:p>
            <a:r>
              <a:rPr lang="en-US" dirty="0" smtClean="0"/>
              <a:t>Need </a:t>
            </a:r>
            <a:r>
              <a:rPr lang="en-US" dirty="0" smtClean="0"/>
              <a:t>for Affiliation: </a:t>
            </a:r>
            <a:r>
              <a:rPr lang="en-US" dirty="0" smtClean="0"/>
              <a:t>Need </a:t>
            </a:r>
            <a:r>
              <a:rPr lang="en-US" dirty="0" smtClean="0"/>
              <a:t>harmonious relationships with other people and need to feel accepted by other people. They tend to conform to the norms of their work </a:t>
            </a:r>
            <a:r>
              <a:rPr lang="en-US" dirty="0" smtClean="0"/>
              <a:t>group. Individuals </a:t>
            </a:r>
            <a:r>
              <a:rPr lang="en-US" dirty="0" smtClean="0"/>
              <a:t>prefer work that provides significant personal interaction.</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239000" cy="701040"/>
          </a:xfrm>
        </p:spPr>
        <p:txBody>
          <a:bodyPr>
            <a:normAutofit fontScale="90000"/>
          </a:bodyPr>
          <a:lstStyle/>
          <a:p>
            <a:r>
              <a:rPr lang="en-US" dirty="0" smtClean="0"/>
              <a:t>Cognitive evaluation theory:</a:t>
            </a:r>
            <a:endParaRPr lang="en-US" dirty="0"/>
          </a:p>
        </p:txBody>
      </p:sp>
      <p:sp>
        <p:nvSpPr>
          <p:cNvPr id="3" name="Content Placeholder 2"/>
          <p:cNvSpPr>
            <a:spLocks noGrp="1"/>
          </p:cNvSpPr>
          <p:nvPr>
            <p:ph idx="1"/>
          </p:nvPr>
        </p:nvSpPr>
        <p:spPr>
          <a:xfrm>
            <a:off x="457200" y="1219200"/>
            <a:ext cx="7239000" cy="5029200"/>
          </a:xfrm>
        </p:spPr>
        <p:txBody>
          <a:bodyPr>
            <a:normAutofit fontScale="92500" lnSpcReduction="10000"/>
          </a:bodyPr>
          <a:lstStyle/>
          <a:p>
            <a:pPr algn="just"/>
            <a:r>
              <a:rPr lang="en-US" sz="2400" dirty="0" smtClean="0"/>
              <a:t>This theory proposes that when extrinsic rewards are used by org’s as payoffs for superior performance, the intrinsic rewards which are derived from individuals doing what they like are reduced. </a:t>
            </a:r>
          </a:p>
          <a:p>
            <a:pPr algn="just"/>
            <a:r>
              <a:rPr lang="en-US" sz="2400" dirty="0" smtClean="0"/>
              <a:t>In simple terms, when </a:t>
            </a:r>
            <a:r>
              <a:rPr lang="en-US" sz="2400" dirty="0" smtClean="0"/>
              <a:t>looking at task, we evaluate it in terms of how well it meets our needs to feel competent and in control. If we think we will be able to complete the task, we will be intrinsically motivated to complete the task, requiring no further external motivation</a:t>
            </a:r>
            <a:r>
              <a:rPr lang="en-US" sz="2400" dirty="0" smtClean="0"/>
              <a:t>.</a:t>
            </a:r>
          </a:p>
          <a:p>
            <a:pPr algn="just"/>
            <a:r>
              <a:rPr lang="en-US" sz="2400" dirty="0" smtClean="0"/>
              <a:t>For </a:t>
            </a:r>
            <a:r>
              <a:rPr lang="en-US" sz="2400" dirty="0" smtClean="0"/>
              <a:t>example……</a:t>
            </a:r>
            <a:endParaRPr lang="en-US" sz="2400" dirty="0" smtClean="0"/>
          </a:p>
          <a:p>
            <a:pPr algn="just"/>
            <a:r>
              <a:rPr lang="en-US" sz="2400" b="1" dirty="0" smtClean="0">
                <a:solidFill>
                  <a:srgbClr val="C00000"/>
                </a:solidFill>
              </a:rPr>
              <a:t>So what?</a:t>
            </a:r>
          </a:p>
          <a:p>
            <a:pPr algn="just">
              <a:buNone/>
            </a:pPr>
            <a:r>
              <a:rPr lang="en-US" sz="2400" dirty="0" smtClean="0"/>
              <a:t>    When </a:t>
            </a:r>
            <a:r>
              <a:rPr lang="en-US" sz="2400" dirty="0" smtClean="0"/>
              <a:t>you ask someone to do something, if you want them to be motivated then ensure that it falls within their current level of competency.</a:t>
            </a:r>
          </a:p>
          <a:p>
            <a:endParaRPr lang="en-US" sz="2400" dirty="0" smtClean="0"/>
          </a:p>
          <a:p>
            <a:endParaRPr lang="en-US" dirty="0" smtClean="0"/>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7239000" cy="777240"/>
          </a:xfrm>
        </p:spPr>
        <p:txBody>
          <a:bodyPr/>
          <a:lstStyle/>
          <a:p>
            <a:r>
              <a:rPr lang="en-US" dirty="0" smtClean="0"/>
              <a:t>Goal setting theory:</a:t>
            </a:r>
            <a:endParaRPr lang="en-US" dirty="0"/>
          </a:p>
        </p:txBody>
      </p:sp>
      <p:sp>
        <p:nvSpPr>
          <p:cNvPr id="3" name="Content Placeholder 2"/>
          <p:cNvSpPr>
            <a:spLocks noGrp="1"/>
          </p:cNvSpPr>
          <p:nvPr>
            <p:ph idx="1"/>
          </p:nvPr>
        </p:nvSpPr>
        <p:spPr>
          <a:xfrm>
            <a:off x="457200" y="1295400"/>
            <a:ext cx="7239000" cy="5160336"/>
          </a:xfrm>
        </p:spPr>
        <p:txBody>
          <a:bodyPr/>
          <a:lstStyle/>
          <a:p>
            <a:pPr algn="just"/>
            <a:r>
              <a:rPr lang="en-US" dirty="0" smtClean="0"/>
              <a:t>Research </a:t>
            </a:r>
            <a:r>
              <a:rPr lang="en-US" dirty="0" smtClean="0"/>
              <a:t>showed that there was a relationship between how difficult and specific a goal was and people's performance of a task. He found that specific and difficult goals led to better task performance than vague or easy goals. </a:t>
            </a:r>
            <a:endParaRPr lang="en-US" dirty="0" smtClean="0"/>
          </a:p>
          <a:p>
            <a:pPr algn="just"/>
            <a:r>
              <a:rPr lang="en-US" dirty="0" smtClean="0"/>
              <a:t>Goal acceptance and feedback are equally important component.</a:t>
            </a:r>
          </a:p>
          <a:p>
            <a:pPr algn="just"/>
            <a:r>
              <a:rPr lang="en-US" dirty="0" smtClean="0"/>
              <a:t>There are four contingencies in goal setting theory: goal commitment, adequate self efficacy, task characteristics and national culture.</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519</TotalTime>
  <Words>1054</Words>
  <Application>Microsoft Office PowerPoint</Application>
  <PresentationFormat>On-screen Show (4:3)</PresentationFormat>
  <Paragraphs>92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Opulent</vt:lpstr>
      <vt:lpstr>CHAPTER 8</vt:lpstr>
      <vt:lpstr>Introduction:</vt:lpstr>
      <vt:lpstr>Early theories of motivation: Maslow’s hierarchy of needs</vt:lpstr>
      <vt:lpstr>Theory x and theory y </vt:lpstr>
      <vt:lpstr>Herzberg’s two factor theory:</vt:lpstr>
      <vt:lpstr>Contemporary theories of motivation, erg theory - </vt:lpstr>
      <vt:lpstr>McClelland's need theory :</vt:lpstr>
      <vt:lpstr>Cognitive evaluation theory:</vt:lpstr>
      <vt:lpstr>Goal setting theory:</vt:lpstr>
      <vt:lpstr>Reinforcement theory:</vt:lpstr>
      <vt:lpstr>Equity theory</vt:lpstr>
      <vt:lpstr>Expectancy theory:</vt:lpstr>
      <vt:lpstr>Motivating employees in org’s :</vt:lpstr>
      <vt:lpstr>Motivational tools:</vt:lpstr>
      <vt:lpstr>Slide 15</vt:lpstr>
    </vt:vector>
  </TitlesOfParts>
  <Company>Solitaire Global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8</dc:title>
  <dc:creator>mansi</dc:creator>
  <cp:lastModifiedBy>mansi</cp:lastModifiedBy>
  <cp:revision>72</cp:revision>
  <dcterms:created xsi:type="dcterms:W3CDTF">2010-05-11T09:04:59Z</dcterms:created>
  <dcterms:modified xsi:type="dcterms:W3CDTF">2010-05-13T07:14:36Z</dcterms:modified>
</cp:coreProperties>
</file>